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865938" cy="9998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9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9375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177C9-728A-4D99-8289-3D4C7D37FCE3}" type="datetimeFigureOut">
              <a:rPr lang="en-GB" smtClean="0"/>
              <a:t>16/11/2018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1249363"/>
            <a:ext cx="44989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388" y="4811713"/>
            <a:ext cx="5492750" cy="3937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9375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5D895-9E04-4957-9A9F-A717BCAAE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098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85D895-9E04-4957-9A9F-A717BCAAEA3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44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19E54-6BBC-40C7-A948-B04F9FB9292C}" type="datetimeFigureOut">
              <a:rPr lang="en-US" smtClean="0"/>
              <a:t>16/11/2018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4BD4D-F374-48E1-8B86-E3A952C8FA8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0400" y="501588"/>
            <a:ext cx="2590800" cy="762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Managing Director</a:t>
            </a:r>
          </a:p>
        </p:txBody>
      </p:sp>
      <p:sp>
        <p:nvSpPr>
          <p:cNvPr id="11" name="Oval 10"/>
          <p:cNvSpPr/>
          <p:nvPr/>
        </p:nvSpPr>
        <p:spPr>
          <a:xfrm>
            <a:off x="7241500" y="943479"/>
            <a:ext cx="1295400" cy="762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accent2"/>
                </a:solidFill>
              </a:rPr>
              <a:t>Off site Accounts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24025" y="4514639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Shared resources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038410" y="4699305"/>
            <a:ext cx="842415" cy="609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Day support</a:t>
            </a:r>
            <a:endParaRPr lang="en-US" sz="1200" dirty="0"/>
          </a:p>
        </p:txBody>
      </p:sp>
      <p:sp>
        <p:nvSpPr>
          <p:cNvPr id="32" name="Rounded Rectangle 31"/>
          <p:cNvSpPr/>
          <p:nvPr/>
        </p:nvSpPr>
        <p:spPr>
          <a:xfrm>
            <a:off x="112929" y="4129040"/>
            <a:ext cx="2781823" cy="41273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Senior support</a:t>
            </a:r>
          </a:p>
        </p:txBody>
      </p:sp>
      <p:sp>
        <p:nvSpPr>
          <p:cNvPr id="21" name="Rounded Rectangle 29"/>
          <p:cNvSpPr/>
          <p:nvPr/>
        </p:nvSpPr>
        <p:spPr>
          <a:xfrm>
            <a:off x="3810376" y="4918781"/>
            <a:ext cx="1370847" cy="6096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accent2"/>
                </a:solidFill>
              </a:rPr>
              <a:t>Repair &amp; Maintenance</a:t>
            </a:r>
          </a:p>
        </p:txBody>
      </p:sp>
      <p:sp>
        <p:nvSpPr>
          <p:cNvPr id="25" name="Rounded Rectangle 29"/>
          <p:cNvSpPr/>
          <p:nvPr/>
        </p:nvSpPr>
        <p:spPr>
          <a:xfrm>
            <a:off x="3810753" y="6019800"/>
            <a:ext cx="1370847" cy="6096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IT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74900" y="3121223"/>
            <a:ext cx="2492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C00000"/>
                </a:solidFill>
              </a:rPr>
              <a:t>Sub-contractors/Freelancers</a:t>
            </a:r>
          </a:p>
        </p:txBody>
      </p:sp>
      <p:cxnSp>
        <p:nvCxnSpPr>
          <p:cNvPr id="10" name="Straight Arrow Connector 9"/>
          <p:cNvCxnSpPr>
            <a:cxnSpLocks/>
            <a:endCxn id="53" idx="0"/>
          </p:cNvCxnSpPr>
          <p:nvPr/>
        </p:nvCxnSpPr>
        <p:spPr>
          <a:xfrm>
            <a:off x="2312949" y="882588"/>
            <a:ext cx="0" cy="2986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cxnSpLocks/>
          </p:cNvCxnSpPr>
          <p:nvPr/>
        </p:nvCxnSpPr>
        <p:spPr>
          <a:xfrm>
            <a:off x="1547796" y="3072195"/>
            <a:ext cx="5996004" cy="19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/>
          <p:cNvSpPr/>
          <p:nvPr/>
        </p:nvSpPr>
        <p:spPr>
          <a:xfrm>
            <a:off x="1701241" y="1181192"/>
            <a:ext cx="1223416" cy="59272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Office Manager</a:t>
            </a:r>
          </a:p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72" name="Rounded Rectangle 29"/>
          <p:cNvSpPr/>
          <p:nvPr/>
        </p:nvSpPr>
        <p:spPr>
          <a:xfrm>
            <a:off x="3810376" y="3780042"/>
            <a:ext cx="1379413" cy="6096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accent2"/>
                </a:solidFill>
              </a:rPr>
              <a:t>Housekeeper</a:t>
            </a:r>
          </a:p>
        </p:txBody>
      </p:sp>
      <p:cxnSp>
        <p:nvCxnSpPr>
          <p:cNvPr id="74" name="Straight Arrow Connector 73"/>
          <p:cNvCxnSpPr>
            <a:cxnSpLocks/>
            <a:stCxn id="124" idx="4"/>
          </p:cNvCxnSpPr>
          <p:nvPr/>
        </p:nvCxnSpPr>
        <p:spPr>
          <a:xfrm>
            <a:off x="4495799" y="2360568"/>
            <a:ext cx="0" cy="7308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/>
          <p:cNvSpPr/>
          <p:nvPr/>
        </p:nvSpPr>
        <p:spPr>
          <a:xfrm>
            <a:off x="3593820" y="1625075"/>
            <a:ext cx="1803958" cy="73549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Quality Assurance Coordinator</a:t>
            </a:r>
          </a:p>
        </p:txBody>
      </p:sp>
      <p:cxnSp>
        <p:nvCxnSpPr>
          <p:cNvPr id="127" name="Straight Arrow Connector 126"/>
          <p:cNvCxnSpPr>
            <a:cxnSpLocks/>
          </p:cNvCxnSpPr>
          <p:nvPr/>
        </p:nvCxnSpPr>
        <p:spPr>
          <a:xfrm flipH="1">
            <a:off x="7539987" y="3091385"/>
            <a:ext cx="3784" cy="422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Oval 177"/>
          <p:cNvSpPr/>
          <p:nvPr/>
        </p:nvSpPr>
        <p:spPr>
          <a:xfrm>
            <a:off x="6678651" y="147259"/>
            <a:ext cx="1201949" cy="76367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accent2"/>
              </a:solidFill>
            </a:endParaRPr>
          </a:p>
          <a:p>
            <a:pPr algn="ctr"/>
            <a:r>
              <a:rPr lang="en-US" sz="1400" dirty="0">
                <a:solidFill>
                  <a:schemeClr val="accent2"/>
                </a:solidFill>
              </a:rPr>
              <a:t>External Business Support</a:t>
            </a:r>
          </a:p>
          <a:p>
            <a:pPr algn="ctr"/>
            <a:endParaRPr lang="en-GB" sz="1400" dirty="0">
              <a:solidFill>
                <a:schemeClr val="accent2"/>
              </a:solidFill>
            </a:endParaRPr>
          </a:p>
        </p:txBody>
      </p:sp>
      <p:cxnSp>
        <p:nvCxnSpPr>
          <p:cNvPr id="189" name="Straight Arrow Connector 188"/>
          <p:cNvCxnSpPr>
            <a:stCxn id="4" idx="3"/>
            <a:endCxn id="178" idx="2"/>
          </p:cNvCxnSpPr>
          <p:nvPr/>
        </p:nvCxnSpPr>
        <p:spPr>
          <a:xfrm flipV="1">
            <a:off x="5791200" y="529097"/>
            <a:ext cx="887451" cy="353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>
            <a:cxnSpLocks/>
            <a:endCxn id="11" idx="2"/>
          </p:cNvCxnSpPr>
          <p:nvPr/>
        </p:nvCxnSpPr>
        <p:spPr>
          <a:xfrm>
            <a:off x="5791200" y="1096065"/>
            <a:ext cx="1450300" cy="228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6491428" y="1860318"/>
            <a:ext cx="2483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Senior management team &amp; professional services</a:t>
            </a:r>
          </a:p>
        </p:txBody>
      </p:sp>
      <p:sp>
        <p:nvSpPr>
          <p:cNvPr id="195" name="TextBox 194"/>
          <p:cNvSpPr txBox="1"/>
          <p:nvPr/>
        </p:nvSpPr>
        <p:spPr>
          <a:xfrm>
            <a:off x="1020196" y="3686351"/>
            <a:ext cx="182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</a:rPr>
              <a:t>TRAFFORD</a:t>
            </a:r>
          </a:p>
        </p:txBody>
      </p:sp>
      <p:sp>
        <p:nvSpPr>
          <p:cNvPr id="196" name="TextBox 195"/>
          <p:cNvSpPr txBox="1"/>
          <p:nvPr/>
        </p:nvSpPr>
        <p:spPr>
          <a:xfrm>
            <a:off x="6942108" y="3710419"/>
            <a:ext cx="1596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/>
                </a:solidFill>
              </a:rPr>
              <a:t>STOCKPORT</a:t>
            </a:r>
          </a:p>
        </p:txBody>
      </p:sp>
      <p:sp>
        <p:nvSpPr>
          <p:cNvPr id="197" name="TextBox 196"/>
          <p:cNvSpPr txBox="1"/>
          <p:nvPr/>
        </p:nvSpPr>
        <p:spPr>
          <a:xfrm>
            <a:off x="1883254" y="52388"/>
            <a:ext cx="5164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Intact Projects Ltd Organisational Chart</a:t>
            </a:r>
          </a:p>
        </p:txBody>
      </p:sp>
      <p:pic>
        <p:nvPicPr>
          <p:cNvPr id="200" name="Picture 199" descr="Intact Project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8256"/>
            <a:ext cx="867257" cy="12119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xmlns="" id="{BEA0DFD4-C981-4599-A897-2FE2F436E0CF}"/>
              </a:ext>
            </a:extLst>
          </p:cNvPr>
          <p:cNvCxnSpPr>
            <a:cxnSpLocks/>
          </p:cNvCxnSpPr>
          <p:nvPr/>
        </p:nvCxnSpPr>
        <p:spPr>
          <a:xfrm flipH="1">
            <a:off x="1547798" y="3059204"/>
            <a:ext cx="1" cy="420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38">
            <a:extLst>
              <a:ext uri="{FF2B5EF4-FFF2-40B4-BE49-F238E27FC236}">
                <a16:creationId xmlns:a16="http://schemas.microsoft.com/office/drawing/2014/main" xmlns="" id="{03F4F986-E679-48D1-B59D-14ACB7770A6A}"/>
              </a:ext>
            </a:extLst>
          </p:cNvPr>
          <p:cNvSpPr/>
          <p:nvPr/>
        </p:nvSpPr>
        <p:spPr>
          <a:xfrm>
            <a:off x="112929" y="4691564"/>
            <a:ext cx="874769" cy="609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Day support</a:t>
            </a:r>
            <a:endParaRPr lang="en-US" sz="1200" dirty="0"/>
          </a:p>
        </p:txBody>
      </p:sp>
      <p:sp>
        <p:nvSpPr>
          <p:cNvPr id="64" name="Rounded Rectangle 38">
            <a:extLst>
              <a:ext uri="{FF2B5EF4-FFF2-40B4-BE49-F238E27FC236}">
                <a16:creationId xmlns:a16="http://schemas.microsoft.com/office/drawing/2014/main" xmlns="" id="{D6B35259-4D6C-49A5-93E2-91A4BEE41810}"/>
              </a:ext>
            </a:extLst>
          </p:cNvPr>
          <p:cNvSpPr/>
          <p:nvPr/>
        </p:nvSpPr>
        <p:spPr>
          <a:xfrm>
            <a:off x="2024215" y="6089887"/>
            <a:ext cx="874769" cy="609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Night support</a:t>
            </a:r>
            <a:endParaRPr lang="en-US" sz="1200" dirty="0"/>
          </a:p>
        </p:txBody>
      </p:sp>
      <p:sp>
        <p:nvSpPr>
          <p:cNvPr id="65" name="Rounded Rectangle 38">
            <a:extLst>
              <a:ext uri="{FF2B5EF4-FFF2-40B4-BE49-F238E27FC236}">
                <a16:creationId xmlns:a16="http://schemas.microsoft.com/office/drawing/2014/main" xmlns="" id="{83B56646-3946-46A4-B8E3-E99C56EC8E6F}"/>
              </a:ext>
            </a:extLst>
          </p:cNvPr>
          <p:cNvSpPr/>
          <p:nvPr/>
        </p:nvSpPr>
        <p:spPr>
          <a:xfrm>
            <a:off x="112929" y="6089887"/>
            <a:ext cx="862834" cy="609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Night support</a:t>
            </a:r>
          </a:p>
        </p:txBody>
      </p:sp>
      <p:sp>
        <p:nvSpPr>
          <p:cNvPr id="66" name="Rounded Rectangle 38">
            <a:extLst>
              <a:ext uri="{FF2B5EF4-FFF2-40B4-BE49-F238E27FC236}">
                <a16:creationId xmlns:a16="http://schemas.microsoft.com/office/drawing/2014/main" xmlns="" id="{1BBA2776-9761-400D-AC2C-C522A97E3339}"/>
              </a:ext>
            </a:extLst>
          </p:cNvPr>
          <p:cNvSpPr/>
          <p:nvPr/>
        </p:nvSpPr>
        <p:spPr>
          <a:xfrm>
            <a:off x="112930" y="5403460"/>
            <a:ext cx="869916" cy="609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Evening support</a:t>
            </a:r>
          </a:p>
        </p:txBody>
      </p:sp>
      <p:sp>
        <p:nvSpPr>
          <p:cNvPr id="67" name="Rounded Rectangle 38">
            <a:extLst>
              <a:ext uri="{FF2B5EF4-FFF2-40B4-BE49-F238E27FC236}">
                <a16:creationId xmlns:a16="http://schemas.microsoft.com/office/drawing/2014/main" xmlns="" id="{A1741A79-7DD7-4804-B2F0-8B9B4DD2A773}"/>
              </a:ext>
            </a:extLst>
          </p:cNvPr>
          <p:cNvSpPr/>
          <p:nvPr/>
        </p:nvSpPr>
        <p:spPr>
          <a:xfrm>
            <a:off x="2038410" y="5403460"/>
            <a:ext cx="886556" cy="609600"/>
          </a:xfrm>
          <a:prstGeom prst="roundRect">
            <a:avLst/>
          </a:prstGeom>
          <a:solidFill>
            <a:srgbClr val="7030A0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Evening support</a:t>
            </a:r>
          </a:p>
        </p:txBody>
      </p:sp>
      <p:sp>
        <p:nvSpPr>
          <p:cNvPr id="86" name="Rounded Rectangle 23">
            <a:extLst>
              <a:ext uri="{FF2B5EF4-FFF2-40B4-BE49-F238E27FC236}">
                <a16:creationId xmlns:a16="http://schemas.microsoft.com/office/drawing/2014/main" xmlns="" id="{AEAD667A-798A-4537-9DFB-654B3F8D1100}"/>
              </a:ext>
            </a:extLst>
          </p:cNvPr>
          <p:cNvSpPr/>
          <p:nvPr/>
        </p:nvSpPr>
        <p:spPr>
          <a:xfrm>
            <a:off x="8008754" y="4744851"/>
            <a:ext cx="842415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Day support</a:t>
            </a:r>
            <a:endParaRPr lang="en-US" sz="1200" dirty="0"/>
          </a:p>
        </p:txBody>
      </p:sp>
      <p:sp>
        <p:nvSpPr>
          <p:cNvPr id="87" name="Rounded Rectangle 31">
            <a:extLst>
              <a:ext uri="{FF2B5EF4-FFF2-40B4-BE49-F238E27FC236}">
                <a16:creationId xmlns:a16="http://schemas.microsoft.com/office/drawing/2014/main" xmlns="" id="{9A3148C9-06BA-4413-BD5F-5E6BA3F9F262}"/>
              </a:ext>
            </a:extLst>
          </p:cNvPr>
          <p:cNvSpPr/>
          <p:nvPr/>
        </p:nvSpPr>
        <p:spPr>
          <a:xfrm>
            <a:off x="6064907" y="4139418"/>
            <a:ext cx="2781823" cy="412733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Senior support</a:t>
            </a:r>
          </a:p>
        </p:txBody>
      </p:sp>
      <p:sp>
        <p:nvSpPr>
          <p:cNvPr id="89" name="Rounded Rectangle 38">
            <a:extLst>
              <a:ext uri="{FF2B5EF4-FFF2-40B4-BE49-F238E27FC236}">
                <a16:creationId xmlns:a16="http://schemas.microsoft.com/office/drawing/2014/main" xmlns="" id="{65627AA0-27F0-40FB-9AEC-45A0C5A9E35A}"/>
              </a:ext>
            </a:extLst>
          </p:cNvPr>
          <p:cNvSpPr/>
          <p:nvPr/>
        </p:nvSpPr>
        <p:spPr>
          <a:xfrm>
            <a:off x="6023016" y="4717033"/>
            <a:ext cx="874769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Day support</a:t>
            </a:r>
          </a:p>
        </p:txBody>
      </p:sp>
      <p:sp>
        <p:nvSpPr>
          <p:cNvPr id="90" name="Rounded Rectangle 38">
            <a:extLst>
              <a:ext uri="{FF2B5EF4-FFF2-40B4-BE49-F238E27FC236}">
                <a16:creationId xmlns:a16="http://schemas.microsoft.com/office/drawing/2014/main" xmlns="" id="{CA86017C-0952-4FE0-829A-325E58880C8F}"/>
              </a:ext>
            </a:extLst>
          </p:cNvPr>
          <p:cNvSpPr/>
          <p:nvPr/>
        </p:nvSpPr>
        <p:spPr>
          <a:xfrm>
            <a:off x="8008753" y="6156751"/>
            <a:ext cx="837977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Night support</a:t>
            </a:r>
          </a:p>
        </p:txBody>
      </p:sp>
      <p:sp>
        <p:nvSpPr>
          <p:cNvPr id="91" name="Rounded Rectangle 38">
            <a:extLst>
              <a:ext uri="{FF2B5EF4-FFF2-40B4-BE49-F238E27FC236}">
                <a16:creationId xmlns:a16="http://schemas.microsoft.com/office/drawing/2014/main" xmlns="" id="{344FE22E-A5F6-4854-A0DA-4F88D34FD24E}"/>
              </a:ext>
            </a:extLst>
          </p:cNvPr>
          <p:cNvSpPr/>
          <p:nvPr/>
        </p:nvSpPr>
        <p:spPr>
          <a:xfrm>
            <a:off x="6011228" y="6091115"/>
            <a:ext cx="874769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Night support</a:t>
            </a:r>
          </a:p>
        </p:txBody>
      </p:sp>
      <p:sp>
        <p:nvSpPr>
          <p:cNvPr id="92" name="Rounded Rectangle 38">
            <a:extLst>
              <a:ext uri="{FF2B5EF4-FFF2-40B4-BE49-F238E27FC236}">
                <a16:creationId xmlns:a16="http://schemas.microsoft.com/office/drawing/2014/main" xmlns="" id="{103D888F-9766-4943-80D5-FC9343A715BC}"/>
              </a:ext>
            </a:extLst>
          </p:cNvPr>
          <p:cNvSpPr/>
          <p:nvPr/>
        </p:nvSpPr>
        <p:spPr>
          <a:xfrm>
            <a:off x="6011229" y="5408610"/>
            <a:ext cx="874769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Evening support</a:t>
            </a:r>
          </a:p>
        </p:txBody>
      </p:sp>
      <p:sp>
        <p:nvSpPr>
          <p:cNvPr id="93" name="Rounded Rectangle 38">
            <a:extLst>
              <a:ext uri="{FF2B5EF4-FFF2-40B4-BE49-F238E27FC236}">
                <a16:creationId xmlns:a16="http://schemas.microsoft.com/office/drawing/2014/main" xmlns="" id="{6AA2C7C8-8AA5-4BD0-A019-131732962332}"/>
              </a:ext>
            </a:extLst>
          </p:cNvPr>
          <p:cNvSpPr/>
          <p:nvPr/>
        </p:nvSpPr>
        <p:spPr>
          <a:xfrm>
            <a:off x="8008753" y="5450801"/>
            <a:ext cx="843869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Evening support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7D389877-6E13-413A-9409-8CAC871D53A8}"/>
              </a:ext>
            </a:extLst>
          </p:cNvPr>
          <p:cNvCxnSpPr>
            <a:stCxn id="4" idx="1"/>
          </p:cNvCxnSpPr>
          <p:nvPr/>
        </p:nvCxnSpPr>
        <p:spPr>
          <a:xfrm flipH="1">
            <a:off x="2312949" y="882588"/>
            <a:ext cx="88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2EF74E84-BB1C-4BDB-82FE-7DDEF7B21889}"/>
              </a:ext>
            </a:extLst>
          </p:cNvPr>
          <p:cNvCxnSpPr>
            <a:stCxn id="4" idx="2"/>
            <a:endCxn id="124" idx="0"/>
          </p:cNvCxnSpPr>
          <p:nvPr/>
        </p:nvCxnSpPr>
        <p:spPr>
          <a:xfrm flipH="1">
            <a:off x="4495799" y="1263588"/>
            <a:ext cx="1" cy="361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A72ABA59E462459B347A0D52B3CAFE" ma:contentTypeVersion="11" ma:contentTypeDescription="Create a new document." ma:contentTypeScope="" ma:versionID="5744c6990b5d69e5a61597276dd39028">
  <xsd:schema xmlns:xsd="http://www.w3.org/2001/XMLSchema" xmlns:xs="http://www.w3.org/2001/XMLSchema" xmlns:p="http://schemas.microsoft.com/office/2006/metadata/properties" xmlns:ns2="823b28f2-d1bf-4d7f-bdec-5b5fef77ecf2" xmlns:ns3="6497b366-5c6a-4f8d-b0fc-3e872c7b2d0a" targetNamespace="http://schemas.microsoft.com/office/2006/metadata/properties" ma:root="true" ma:fieldsID="d754f9fcc6f143de93becbd68a30192a" ns2:_="" ns3:_="">
    <xsd:import namespace="823b28f2-d1bf-4d7f-bdec-5b5fef77ecf2"/>
    <xsd:import namespace="6497b366-5c6a-4f8d-b0fc-3e872c7b2d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Complet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3b28f2-d1bf-4d7f-bdec-5b5fef77ec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Completed" ma:index="18" nillable="true" ma:displayName="Completed" ma:default="0" ma:description="This is a test - this is required to be completed every day" ma:format="Dropdown" ma:internalName="Complet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97b366-5c6a-4f8d-b0fc-3e872c7b2d0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pleted xmlns="823b28f2-d1bf-4d7f-bdec-5b5fef77ecf2">false</Completed>
    <SharedWithUsers xmlns="6497b366-5c6a-4f8d-b0fc-3e872c7b2d0a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6A8253-4A51-4F48-9B3F-FC46DB8A81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3b28f2-d1bf-4d7f-bdec-5b5fef77ecf2"/>
    <ds:schemaRef ds:uri="6497b366-5c6a-4f8d-b0fc-3e872c7b2d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92BFA24-4D0B-4B10-9BDA-B2319A7F8274}">
  <ds:schemaRefs>
    <ds:schemaRef ds:uri="http://schemas.microsoft.com/office/2006/metadata/properties"/>
    <ds:schemaRef ds:uri="http://schemas.microsoft.com/office/infopath/2007/PartnerControls"/>
    <ds:schemaRef ds:uri="823b28f2-d1bf-4d7f-bdec-5b5fef77ecf2"/>
    <ds:schemaRef ds:uri="6497b366-5c6a-4f8d-b0fc-3e872c7b2d0a"/>
  </ds:schemaRefs>
</ds:datastoreItem>
</file>

<file path=customXml/itemProps3.xml><?xml version="1.0" encoding="utf-8"?>
<ds:datastoreItem xmlns:ds="http://schemas.openxmlformats.org/officeDocument/2006/customXml" ds:itemID="{307C4360-7D22-4C67-BBA8-AAE2D1DBBB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3331</TotalTime>
  <Words>67</Words>
  <Application>Microsoft Macintosh PowerPoint</Application>
  <PresentationFormat>On-screen Show (4:3)</PresentationFormat>
  <Paragraphs>31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user4</dc:creator>
  <cp:lastModifiedBy>macbook 13 user</cp:lastModifiedBy>
  <cp:revision>36</cp:revision>
  <cp:lastPrinted>2017-07-20T16:15:50Z</cp:lastPrinted>
  <dcterms:created xsi:type="dcterms:W3CDTF">2017-03-16T16:11:55Z</dcterms:created>
  <dcterms:modified xsi:type="dcterms:W3CDTF">2018-11-16T01:47:23Z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0x010100FEA72ABA59E462459B347A0D52B3CAFE</vt:lpwstr>
  </property>
  <property fmtid="{D5CDD505-2E9C-101B-9397-08002B2CF9AE}" pid="3" name="Order">
    <vt:r8>1200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